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sldIdLst>
    <p:sldId id="256" r:id="rId2"/>
    <p:sldId id="293" r:id="rId3"/>
    <p:sldId id="294" r:id="rId4"/>
    <p:sldId id="295" r:id="rId5"/>
    <p:sldId id="296" r:id="rId6"/>
    <p:sldId id="297" r:id="rId7"/>
    <p:sldId id="298" r:id="rId8"/>
    <p:sldId id="300" r:id="rId9"/>
    <p:sldId id="301" r:id="rId10"/>
    <p:sldId id="302" r:id="rId11"/>
    <p:sldId id="259" r:id="rId12"/>
    <p:sldId id="277" r:id="rId13"/>
    <p:sldId id="281" r:id="rId14"/>
    <p:sldId id="29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104574107"/>
      </p:ext>
    </p:extLst>
  </p:cSld>
  <p:clrMapOvr>
    <a:masterClrMapping/>
  </p:clrMapOvr>
  <p:transition spd="slow" advClick="0" advTm="1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2956678"/>
      </p:ext>
    </p:extLst>
  </p:cSld>
  <p:clrMapOvr>
    <a:masterClrMapping/>
  </p:clrMapOvr>
  <p:transition spd="slow" advClick="0" advTm="1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9329789"/>
      </p:ext>
    </p:extLst>
  </p:cSld>
  <p:clrMapOvr>
    <a:masterClrMapping/>
  </p:clrMapOvr>
  <p:transition spd="slow" advClick="0" advTm="1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9901305"/>
      </p:ext>
    </p:extLst>
  </p:cSld>
  <p:clrMapOvr>
    <a:masterClrMapping/>
  </p:clrMapOvr>
  <p:transition spd="slow" advClick="0" advTm="1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33331631"/>
      </p:ext>
    </p:extLst>
  </p:cSld>
  <p:clrMapOvr>
    <a:masterClrMapping/>
  </p:clrMapOvr>
  <p:transition spd="slow" advClick="0" advTm="1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6874877"/>
      </p:ext>
    </p:extLst>
  </p:cSld>
  <p:clrMapOvr>
    <a:masterClrMapping/>
  </p:clrMapOvr>
  <p:transition spd="slow" advClick="0" advTm="1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365411"/>
      </p:ext>
    </p:extLst>
  </p:cSld>
  <p:clrMapOvr>
    <a:masterClrMapping/>
  </p:clrMapOvr>
  <p:transition spd="slow" advClick="0" advTm="1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4440443"/>
      </p:ext>
    </p:extLst>
  </p:cSld>
  <p:clrMapOvr>
    <a:masterClrMapping/>
  </p:clrMapOvr>
  <p:transition spd="slow" advClick="0" advTm="1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1805731"/>
      </p:ext>
    </p:extLst>
  </p:cSld>
  <p:clrMapOvr>
    <a:masterClrMapping/>
  </p:clrMapOvr>
  <p:transition spd="slow" advClick="0" advTm="1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5546261"/>
      </p:ext>
    </p:extLst>
  </p:cSld>
  <p:clrMapOvr>
    <a:masterClrMapping/>
  </p:clrMapOvr>
  <p:transition spd="slow" advClick="0" advTm="1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9476907"/>
      </p:ext>
    </p:extLst>
  </p:cSld>
  <p:clrMapOvr>
    <a:masterClrMapping/>
  </p:clrMapOvr>
  <p:transition spd="slow" advClick="0" advTm="1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AEC0BF-12E5-41F1-99A6-BC5CBE720AE9}" type="datetimeFigureOut">
              <a:rPr lang="ru-RU" smtClean="0"/>
              <a:pPr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5E3D6E0-87FB-44A4-9568-9C09AFBE342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5970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ransition spd="slow" advClick="0" advTm="1000">
    <p:random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669" y="758952"/>
            <a:ext cx="8498047" cy="3566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Творческие успехи и достижения кружка «Родной край»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Слесарева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Наталья Владимировна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3650063"/>
      </p:ext>
    </p:extLst>
  </p:cSld>
  <p:clrMapOvr>
    <a:masterClrMapping/>
  </p:clrMapOvr>
  <p:transition spd="slow" advClick="0" advTm="1000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87872" cy="1036897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«Мы - будущее нашей Республики»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3" name="Picture 1" descr="C:\Users\1\Downloads\6c3529d4-7f1a-415b-ba06-5f49a7beae5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9113" y="906161"/>
            <a:ext cx="7455244" cy="504142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2022" y="286605"/>
            <a:ext cx="7534738" cy="5371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Наши достижения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41406"/>
            <a:ext cx="2869242" cy="4197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9190" y="1304221"/>
            <a:ext cx="2939801" cy="41451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7679" y="2173440"/>
            <a:ext cx="2896321" cy="413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9232438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293122" cy="46584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9025" y="749644"/>
            <a:ext cx="3306014" cy="48232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1795" y="1710306"/>
            <a:ext cx="3542205" cy="503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2342645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161875" cy="45514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6237" y="777715"/>
            <a:ext cx="3048748" cy="43544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6528" y="1785660"/>
            <a:ext cx="3237472" cy="458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2362411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2595" y="840258"/>
            <a:ext cx="73811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ходе реализации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программы кружка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приобрели знания об истории родного края, символике, достопримечательностях, начали проявлять интерес к событиям сельской жизни и отражать свои впечатления в продуктивной деятельности, поэтому можно считать, что цель и задачи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выполнены.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мы будем продолжать работу 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Родина – место, где мы родились, Отечество – Родина, мною осознанная»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Пришвин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200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Малая Родина для ребёнка» - это и природа, которая его окружает, семья, дом, школа, это и памятные места города, его исторические центры, промышленные предприятия города и посёлка, это и известные люди, гордость и слава нашего края. Исходя из возрастных особенностей младших школьников, главной задачей работы по изучению родного края является воспитание у них устойчивого познавательного интереса к краеведческому материалу.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4000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758951"/>
            <a:ext cx="7892672" cy="5575945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способствовать воспитанию патриотических чувств, формированию патриотического сознания учащихся, пробуждению интереса и бережного отношения к  историческим и культурным ценностям Республики Татарстан и воспитанию любви к природе родного края.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расширение и углубление знаний учащихся дополняющих школьную программу по   окружающему миру,  литературному чтению, технологии;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приобретение знаний, умений и навыков в краеведческой работе;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представлений об историческом прошлом и настоящем Татарстана, о личностях, оставивших заметный след в истории края;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чувства сопричастности своей Родине, народу и истории и гордости за них, ответственности человека за благосостояние общества;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осознание учащимися своей связи с окружающим их “малым” миром, сопричастности к делам и традициям земляков, формирование личностно-значимых ценностных ориентиров в контексте самореализации в условиях края и региона; воспитание гражданственности и патриотизма;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интеллектуальных и поисково-информационных умений в ходе изучения местного материала, воображения и эмоций в процессе исторической реконструкции местных сюжетов; формирование ключевых компонентов;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мотивов достижения и социального признания.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4000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960" y="2306595"/>
            <a:ext cx="7543800" cy="328953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нашем крае много исторических                  памятников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ownloads\Свияжский_железнодорожный_мос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854" y="0"/>
            <a:ext cx="2985873" cy="2239405"/>
          </a:xfrm>
          <a:prstGeom prst="rect">
            <a:avLst/>
          </a:prstGeom>
          <a:noFill/>
        </p:spPr>
      </p:pic>
      <p:pic>
        <p:nvPicPr>
          <p:cNvPr id="1027" name="Picture 3" descr="C:\Users\1\Downloads\d571b982-0f5a-11ee-ac50-eaa8fc600ee7.1200x100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1752" y="0"/>
            <a:ext cx="3472248" cy="2314832"/>
          </a:xfrm>
          <a:prstGeom prst="rect">
            <a:avLst/>
          </a:prstGeom>
          <a:noFill/>
        </p:spPr>
      </p:pic>
      <p:pic>
        <p:nvPicPr>
          <p:cNvPr id="1028" name="Picture 4" descr="C:\Users\1\Downloads\cd5d6909b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6108" y="3118707"/>
            <a:ext cx="2697892" cy="3597189"/>
          </a:xfrm>
          <a:prstGeom prst="rect">
            <a:avLst/>
          </a:prstGeom>
          <a:noFill/>
        </p:spPr>
      </p:pic>
      <p:pic>
        <p:nvPicPr>
          <p:cNvPr id="1029" name="Picture 5" descr="C:\Users\1\Downloads\360811_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1803" y="3220994"/>
            <a:ext cx="4212111" cy="315908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7924" y="286605"/>
            <a:ext cx="7468836" cy="619558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sz="9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9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Программа состоит из  тематических блоков:</a:t>
            </a:r>
            <a:endParaRPr lang="ru-RU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1136822" y="1005016"/>
            <a:ext cx="6071286" cy="659027"/>
          </a:xfrm>
        </p:spPr>
        <p:txBody>
          <a:bodyPr/>
          <a:lstStyle/>
          <a:p>
            <a:r>
              <a:rPr lang="ru-RU" b="1" dirty="0" smtClean="0"/>
              <a:t>«Страницы истории родного края»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C:\Users\1\Downloads\Ngp-lhRs5P4Fp0O2eLR7O0b48qkmiTqfg_o-MXic995IJXTbk98XearWOGRq3aHm1UXvNHt_zHiR2qyJgfgZlImJ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018" y="1467065"/>
            <a:ext cx="2573488" cy="3431317"/>
          </a:xfrm>
          <a:prstGeom prst="rect">
            <a:avLst/>
          </a:prstGeom>
          <a:noFill/>
        </p:spPr>
      </p:pic>
      <p:pic>
        <p:nvPicPr>
          <p:cNvPr id="4099" name="Picture 3" descr="C:\Users\1\Downloads\BuhE1qopYU0Lf6dsP2DaIG7dFlCoV_cVtTU0dI5ZxkVL-na97XFE_zHHkFRkfEQUWmxjqZ6p35XASFeRFIz-29y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3307115" y="3228588"/>
            <a:ext cx="1741424" cy="3869831"/>
          </a:xfrm>
          <a:prstGeom prst="rect">
            <a:avLst/>
          </a:prstGeom>
          <a:noFill/>
        </p:spPr>
      </p:pic>
      <p:pic>
        <p:nvPicPr>
          <p:cNvPr id="4100" name="Picture 4" descr="C:\Users\1\Downloads\1wcQ5zmWBpc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8934" y="1487229"/>
            <a:ext cx="2533650" cy="3378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070" y="758952"/>
            <a:ext cx="7567690" cy="58381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Моя школа - моя судьба»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826" y="5148648"/>
            <a:ext cx="7402933" cy="447479"/>
          </a:xfrm>
        </p:spPr>
        <p:txBody>
          <a:bodyPr/>
          <a:lstStyle/>
          <a:p>
            <a:r>
              <a:rPr lang="ru-RU" dirty="0" smtClean="0"/>
              <a:t>Акция «Чистый берег Волги»</a:t>
            </a:r>
            <a:endParaRPr lang="ru-RU" dirty="0"/>
          </a:p>
        </p:txBody>
      </p:sp>
      <p:pic>
        <p:nvPicPr>
          <p:cNvPr id="3073" name="Picture 1" descr="C:\Users\1\Downloads\IMG-20230725-WA0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270" y="1400433"/>
            <a:ext cx="4362621" cy="3271966"/>
          </a:xfrm>
          <a:prstGeom prst="rect">
            <a:avLst/>
          </a:prstGeom>
          <a:noFill/>
        </p:spPr>
      </p:pic>
      <p:pic>
        <p:nvPicPr>
          <p:cNvPr id="3074" name="Picture 2" descr="C:\Users\1\Downloads\IMG-20230725-WA0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3465" y="1400432"/>
            <a:ext cx="4316628" cy="323747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1\Downloads\WhatsApp Image 2024-03-10 at 16.27.1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157" y="897924"/>
            <a:ext cx="2452817" cy="3270422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6119" y="286605"/>
            <a:ext cx="7600641" cy="73488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Семь + 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376086" y="3904734"/>
            <a:ext cx="1990674" cy="19643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28895" y="4578864"/>
            <a:ext cx="2989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Профессии моих родителей.</a:t>
            </a:r>
            <a:endParaRPr lang="ru-RU" dirty="0"/>
          </a:p>
        </p:txBody>
      </p:sp>
      <p:pic>
        <p:nvPicPr>
          <p:cNvPr id="58372" name="Picture 4" descr="C:\Users\1\Downloads\hGlTZBZtYc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3865" y="914400"/>
            <a:ext cx="4527379" cy="339553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789" y="286604"/>
            <a:ext cx="7715971" cy="784315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Культурное наследие»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0418" name="Picture 2" descr="C:\Users\1\Downloads\b6621e78-515f-4246-8477-caed117e824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1746" y="1252150"/>
            <a:ext cx="4311655" cy="3237471"/>
          </a:xfrm>
          <a:prstGeom prst="rect">
            <a:avLst/>
          </a:prstGeom>
          <a:noFill/>
        </p:spPr>
      </p:pic>
      <p:pic>
        <p:nvPicPr>
          <p:cNvPr id="60419" name="Picture 3" descr="C:\Users\1\Downloads\o9CDcxaex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6713" y="1249583"/>
            <a:ext cx="4287078" cy="32153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89</TotalTime>
  <Words>232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Ретро</vt:lpstr>
      <vt:lpstr>Творческие успехи и достижения кружка «Родной край»</vt:lpstr>
      <vt:lpstr>«Родина – место, где мы родились, Отечество – Родина, мною осознанная»                                                                   М. Пришвин </vt:lpstr>
      <vt:lpstr>«Малая Родина для ребёнка» - это и природа, которая его окружает, семья, дом, школа, это и памятные места города, его исторические центры, промышленные предприятия города и посёлка, это и известные люди, гордость и слава нашего края. Исходя из возрастных особенностей младших школьников, главной задачей работы по изучению родного края является воспитание у них устойчивого познавательного интереса к краеведческому материалу.</vt:lpstr>
      <vt:lpstr>Цель: способствовать воспитанию патриотических чувств, формированию патриотического сознания учащихся, пробуждению интереса и бережного отношения к  историческим и культурным ценностям Республики Татарстан и воспитанию любви к природе родного края. Задачи: расширение и углубление знаний учащихся дополняющих школьную программу по   окружающему миру,  литературному чтению, технологии; приобретение знаний, умений и навыков в краеведческой работе; формирование представлений об историческом прошлом и настоящем Татарстана, о личностях, оставивших заметный след в истории края; формирование чувства сопричастности своей Родине, народу и истории и гордости за них, ответственности человека за благосостояние общества; осознание учащимися своей связи с окружающим их “малым” миром, сопричастности к делам и традициям земляков, формирование личностно-значимых ценностных ориентиров в контексте самореализации в условиях края и региона; воспитание гражданственности и патриотизма; развитие интеллектуальных и поисково-информационных умений в ходе изучения местного материала, воображения и эмоций в процессе исторической реконструкции местных сюжетов; формирование ключевых компонентов; формирование мотивов достижения и социального признания. </vt:lpstr>
      <vt:lpstr>Слайд 5</vt:lpstr>
      <vt:lpstr>  Программа состоит из  тематических блоков:</vt:lpstr>
      <vt:lpstr>                   «Моя школа - моя судьба»</vt:lpstr>
      <vt:lpstr>                                «Семь + я» </vt:lpstr>
      <vt:lpstr>                           «Культурное наследие» </vt:lpstr>
      <vt:lpstr>«Мы - будущее нашей Республики» </vt:lpstr>
      <vt:lpstr>                                 Наши достижения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творческие успехи и достижения</dc:title>
  <dc:creator>Andrey</dc:creator>
  <cp:lastModifiedBy>1</cp:lastModifiedBy>
  <cp:revision>11</cp:revision>
  <dcterms:created xsi:type="dcterms:W3CDTF">2025-03-01T12:13:50Z</dcterms:created>
  <dcterms:modified xsi:type="dcterms:W3CDTF">2025-03-01T17:26:33Z</dcterms:modified>
</cp:coreProperties>
</file>